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B6D018-E119-4B8C-83FC-E11919CBBBF6}">
  <a:tblStyle styleId="{84B6D018-E119-4B8C-83FC-E11919CBBB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2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90bc9454b_1_0:notes"/>
          <p:cNvSpPr txBox="1">
            <a:spLocks noGrp="1"/>
          </p:cNvSpPr>
          <p:nvPr>
            <p:ph type="body" idx="1"/>
          </p:nvPr>
        </p:nvSpPr>
        <p:spPr>
          <a:xfrm>
            <a:off x="686282" y="4400401"/>
            <a:ext cx="54855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790bc945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496" y="1143550"/>
            <a:ext cx="6011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bf31719f3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bf31719f3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a96583a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a96583a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bf31719f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bf31719f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f31719f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f31719f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bf31719f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bf31719f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bf31719f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bf31719f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a5c7ad8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a5c7ad8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b7d3817e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b7d3817e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5503b209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a5503b209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7d3817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7d3817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981307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981307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a5503b20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a5503b20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현대 사회에서 다양한 기술과 의료기계의 발전으로 사람의 기대 수명이 높아지고 있는 추세이지만 현대인들의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f31719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f31719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bf31719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bf31719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f31719f3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f31719f3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f31719f3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bf31719f3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0940" y="4727931"/>
            <a:ext cx="1160548" cy="36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95" y="4569271"/>
            <a:ext cx="1397779" cy="52109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415769" y="4839362"/>
            <a:ext cx="312600" cy="253800"/>
          </a:xfrm>
          <a:prstGeom prst="ellipse">
            <a:avLst/>
          </a:prstGeom>
          <a:noFill/>
          <a:ln w="12700" cap="flat" cmpd="sng">
            <a:solidFill>
              <a:srgbClr val="1776A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6" descr="B3"/>
          <p:cNvPicPr preferRelativeResize="0"/>
          <p:nvPr/>
        </p:nvPicPr>
        <p:blipFill rotWithShape="1">
          <a:blip r:embed="rId4">
            <a:alphaModFix/>
          </a:blip>
          <a:srcRect t="88751"/>
          <a:stretch/>
        </p:blipFill>
        <p:spPr>
          <a:xfrm>
            <a:off x="-8039" y="0"/>
            <a:ext cx="9152038" cy="78581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/>
        </p:nvSpPr>
        <p:spPr>
          <a:xfrm>
            <a:off x="3939849" y="4844105"/>
            <a:ext cx="125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rgbClr val="119DD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" sz="1200" b="0" i="0" u="none" strike="noStrike" cap="none">
                <a:solidFill>
                  <a:srgbClr val="119DD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119DD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1" y="2381"/>
            <a:ext cx="9144000" cy="28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82" y="4610554"/>
            <a:ext cx="1098071" cy="4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3178" y="4710630"/>
            <a:ext cx="955156" cy="29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10" y="4812674"/>
            <a:ext cx="751113" cy="19624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0" y="736341"/>
            <a:ext cx="9144000" cy="2780400"/>
          </a:xfrm>
          <a:prstGeom prst="rect">
            <a:avLst/>
          </a:prstGeom>
          <a:gradFill>
            <a:gsLst>
              <a:gs pos="0">
                <a:srgbClr val="119DDA"/>
              </a:gs>
              <a:gs pos="100000">
                <a:srgbClr val="0D598A"/>
              </a:gs>
            </a:gsLst>
            <a:lin ang="13500032" scaled="0"/>
          </a:gra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396900" y="842300"/>
            <a:ext cx="8350200" cy="21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청년 AI · Big data 아카데미 8기  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</a:pPr>
            <a:r>
              <a:rPr lang="ko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스트레스 관리를 위한</a:t>
            </a:r>
            <a:endParaRPr sz="2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</a:pPr>
            <a:r>
              <a:rPr lang="ko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생체 신호 기반의 홈 IoT 시스템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724525" y="3089051"/>
            <a:ext cx="6296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2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A반 </a:t>
            </a:r>
            <a:r>
              <a:rPr lang="ko" sz="2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2조 </a:t>
            </a:r>
            <a:r>
              <a:rPr lang="ko" sz="2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BIoT</a:t>
            </a:r>
            <a:endParaRPr sz="21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7" descr="C:\Users\HJKIM\AppData\Local\Temp\BNZ.5c4eb077c805a0\POSTECH로고+가치창출대학_0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0988" y="4812674"/>
            <a:ext cx="1272493" cy="195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205725" y="0"/>
            <a:ext cx="71124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74421"/>
          <a:stretch/>
        </p:blipFill>
        <p:spPr>
          <a:xfrm>
            <a:off x="264163" y="919450"/>
            <a:ext cx="3930857" cy="80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5643825" y="842625"/>
            <a:ext cx="2434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Calibri"/>
                <a:ea typeface="Calibri"/>
                <a:cs typeface="Calibri"/>
                <a:sym typeface="Calibri"/>
              </a:rPr>
              <a:t>the parameters of HRV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0" name="Google Shape;180;p26"/>
          <p:cNvGraphicFramePr/>
          <p:nvPr/>
        </p:nvGraphicFramePr>
        <p:xfrm>
          <a:off x="4713450" y="12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{84B6D018-E119-4B8C-83FC-E11919CBBBF6}</a:tableStyleId>
              </a:tblPr>
              <a:tblGrid>
                <a:gridCol w="104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Domain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parameter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SDRR, RMSSD, HR, pNN50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Frequency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LF, HF, LF/HF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488" y="2904450"/>
            <a:ext cx="2939150" cy="19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513" y="2690950"/>
            <a:ext cx="3048024" cy="20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264175" y="2098450"/>
            <a:ext cx="31047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Calibri"/>
                <a:ea typeface="Calibri"/>
                <a:cs typeface="Calibri"/>
                <a:sym typeface="Calibri"/>
              </a:rPr>
              <a:t>Fourier Transformation: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시간 도메인 -&gt; 주파수도메인으로 변환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2916775" y="1745050"/>
            <a:ext cx="326700" cy="143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5855863" y="2756550"/>
            <a:ext cx="979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 Stress</a:t>
            </a:r>
            <a:endParaRPr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7379863" y="2756550"/>
            <a:ext cx="979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Stress</a:t>
            </a:r>
            <a:endParaRPr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/>
        </p:nvSpPr>
        <p:spPr>
          <a:xfrm>
            <a:off x="205725" y="0"/>
            <a:ext cx="71889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ECG 데이터예시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78" y="912875"/>
            <a:ext cx="6193474" cy="1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25" y="990600"/>
            <a:ext cx="914150" cy="34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875" y="2787700"/>
            <a:ext cx="3412099" cy="18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175" y="2665925"/>
            <a:ext cx="2273166" cy="22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/>
        </p:nvSpPr>
        <p:spPr>
          <a:xfrm>
            <a:off x="205725" y="0"/>
            <a:ext cx="71889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하드웨어 제작 - </a:t>
            </a:r>
            <a:r>
              <a:rPr lang="k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스마트밴드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608237" y="297489"/>
            <a:ext cx="3083174" cy="500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205725" y="1897150"/>
            <a:ext cx="3379200" cy="15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Calibri"/>
                <a:ea typeface="Calibri"/>
                <a:cs typeface="Calibri"/>
                <a:sym typeface="Calibri"/>
              </a:rPr>
              <a:t>스마트 밴드 내부 제작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libri"/>
                <a:ea typeface="Calibri"/>
                <a:cs typeface="Calibri"/>
                <a:sym typeface="Calibri"/>
              </a:rPr>
              <a:t>- 심박센서를 통해 생체 데이터 받아옴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libri"/>
                <a:ea typeface="Calibri"/>
                <a:cs typeface="Calibri"/>
                <a:sym typeface="Calibri"/>
              </a:rPr>
              <a:t>- 심박수를 디스플레이에 나타냄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725" y="1699375"/>
            <a:ext cx="3414198" cy="219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125" y="1699375"/>
            <a:ext cx="2222641" cy="21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416375" y="1056475"/>
            <a:ext cx="88092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Calibri"/>
                <a:ea typeface="Calibri"/>
                <a:cs typeface="Calibri"/>
                <a:sym typeface="Calibri"/>
              </a:rPr>
              <a:t>스마트 밴드에 사용될 외형 3D프린터 이용해 제작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5">
            <a:alphaModFix/>
          </a:blip>
          <a:srcRect l="7821" t="1644" r="32788" b="2211"/>
          <a:stretch/>
        </p:blipFill>
        <p:spPr>
          <a:xfrm>
            <a:off x="493353" y="1689975"/>
            <a:ext cx="2391573" cy="21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1137525" y="4000500"/>
            <a:ext cx="10020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3D 모델링														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4678825" y="4017750"/>
            <a:ext cx="5640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출력</a:t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7573450" y="4000500"/>
            <a:ext cx="5640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205725" y="0"/>
            <a:ext cx="71889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하드웨어 제작 - </a:t>
            </a:r>
            <a:r>
              <a:rPr lang="k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스마트밴드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00" y="1215550"/>
            <a:ext cx="2849125" cy="38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3662100" y="813150"/>
            <a:ext cx="5272500" cy="3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“붉은 색이 자율신경계의 교감신경을 촉진하고,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  푸른 빛은 부교감 신경을 촉진한다.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  따라서 빛이 생화학적인 시스템에 작용하여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  치료효과를 이끌어낼 수 있다”는 논문을 참고.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무드등 제작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Green: 평화,침착, 스트레스해소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Brown: 만성피로 완화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Blue:    심신회복력 증진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Violet: 감수성 조절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4">
            <a:alphaModFix/>
          </a:blip>
          <a:srcRect l="10506" t="2360" r="9230" b="9881"/>
          <a:stretch/>
        </p:blipFill>
        <p:spPr>
          <a:xfrm>
            <a:off x="6835775" y="2676125"/>
            <a:ext cx="1093337" cy="181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 rotWithShape="1">
          <a:blip r:embed="rId5">
            <a:alphaModFix/>
          </a:blip>
          <a:srcRect l="28221" t="10362" r="23701" b="11779"/>
          <a:stretch/>
        </p:blipFill>
        <p:spPr>
          <a:xfrm>
            <a:off x="7964850" y="2676125"/>
            <a:ext cx="1025175" cy="181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590300" y="813150"/>
            <a:ext cx="29688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ko" sz="900" u="sng">
                <a:solidFill>
                  <a:srgbClr val="333333"/>
                </a:solidFill>
                <a:highlight>
                  <a:srgbClr val="FFFFFF"/>
                </a:highlight>
              </a:rPr>
              <a:t>논문, "스트레스 해소와 업무 및 학습 효율 향상을 위한 자율지능형 빛 치유 시스템"</a:t>
            </a:r>
            <a:endParaRPr sz="900" u="sng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205725" y="0"/>
            <a:ext cx="71889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하드웨어 제작 - </a:t>
            </a:r>
            <a:r>
              <a:rPr lang="k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무드등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31"/>
          <p:cNvGraphicFramePr/>
          <p:nvPr/>
        </p:nvGraphicFramePr>
        <p:xfrm>
          <a:off x="458925" y="1108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{84B6D018-E119-4B8C-83FC-E11919CBBBF6}</a:tableStyleId>
              </a:tblPr>
              <a:tblGrid>
                <a:gridCol w="113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분야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내용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영상처리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얼굴인식/감정분석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7가지 감정(기쁨, 슬픔, 분노, 놀람 등) 세분화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진행 중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음성인식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음성 발생 및 음성 인식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텍스트를 자연스러운 음성으로 발생/ 음성 인식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진행 중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하드웨어</a:t>
                      </a:r>
                      <a:endParaRPr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스마트 밴드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부품조립 / 3D모델링으로 케이스 제작 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완료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하드웨어</a:t>
                      </a:r>
                      <a:endParaRPr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무드등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조명 갓 구매 / LED 색상 제어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완료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데이터분석</a:t>
                      </a:r>
                      <a:endParaRPr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심박변이도 알고리즘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수집한 데이터 전처리 알고리즘 고안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완료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모델</a:t>
                      </a:r>
                      <a:endParaRPr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모델 생성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스트레스 지수 산출 모델 생성 및 업데이트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완료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0" name="Google Shape;230;p31"/>
          <p:cNvSpPr txBox="1"/>
          <p:nvPr/>
        </p:nvSpPr>
        <p:spPr>
          <a:xfrm>
            <a:off x="205725" y="0"/>
            <a:ext cx="6237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지난 계획 진행상황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205725" y="0"/>
            <a:ext cx="71124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추후계획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6" name="Google Shape;236;p32"/>
          <p:cNvGraphicFramePr/>
          <p:nvPr/>
        </p:nvGraphicFramePr>
        <p:xfrm>
          <a:off x="458925" y="1108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{84B6D018-E119-4B8C-83FC-E11919CBBBF6}</a:tableStyleId>
              </a:tblPr>
              <a:tblGrid>
                <a:gridCol w="137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분야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내용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영상처리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얼굴인식/감정분석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여러가지 감정(기쁨, 슬픔, 분노, 놀람 등) 세분화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음성인식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음성 발생 및 음성 인식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텍스트를 자연스러운 음성으로 발생/ 음성 인식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하드웨어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스마트밴드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조립 및 기능구현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수집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심박변이도</a:t>
                      </a:r>
                      <a:r>
                        <a:rPr lang="ko"/>
                        <a:t> 데이터 수집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수집, 전처리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분석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심박변이도 분석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실제 수집한 데이터를 이용해 변수계산/ 스트레스 지수 측정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/>
        </p:nvSpPr>
        <p:spPr>
          <a:xfrm>
            <a:off x="653125" y="2137575"/>
            <a:ext cx="6947100" cy="1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Calibri"/>
                <a:ea typeface="Calibri"/>
                <a:cs typeface="Calibri"/>
                <a:sym typeface="Calibri"/>
              </a:rPr>
              <a:t>Thank U for listening!!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205725" y="0"/>
            <a:ext cx="6237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779325" y="1038700"/>
            <a:ext cx="7415400" cy="2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ko" sz="2400">
                <a:solidFill>
                  <a:schemeClr val="dk1"/>
                </a:solidFill>
              </a:rPr>
              <a:t>전체 구상도 및 시나리오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ko" sz="2400">
                <a:solidFill>
                  <a:schemeClr val="dk1"/>
                </a:solidFill>
              </a:rPr>
              <a:t>스트레스 관리의 목적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ko" sz="2400">
                <a:solidFill>
                  <a:schemeClr val="dk1"/>
                </a:solidFill>
              </a:rPr>
              <a:t>데이터 전처리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ko" sz="2400">
                <a:solidFill>
                  <a:schemeClr val="dk1"/>
                </a:solidFill>
              </a:rPr>
              <a:t>스트레스 판별 모델링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ko" sz="2400">
                <a:solidFill>
                  <a:schemeClr val="dk1"/>
                </a:solidFill>
              </a:rPr>
              <a:t>하드웨어 제작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ko" sz="2400">
                <a:latin typeface="Calibri"/>
                <a:ea typeface="Calibri"/>
                <a:cs typeface="Calibri"/>
                <a:sym typeface="Calibri"/>
              </a:rPr>
              <a:t>추후계획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205725" y="0"/>
            <a:ext cx="6237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전체 구상도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t="5087"/>
          <a:stretch/>
        </p:blipFill>
        <p:spPr>
          <a:xfrm>
            <a:off x="358350" y="950800"/>
            <a:ext cx="8122500" cy="35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7968300" y="1894175"/>
            <a:ext cx="728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심박수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6195000" y="3950075"/>
            <a:ext cx="1504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스마트밴드(제작)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048300" y="3873875"/>
            <a:ext cx="118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카메라 (감정분석)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417775" y="3797675"/>
            <a:ext cx="1681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마이크: 자연어처리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스피커: 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노래 재생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2217150" y="3925875"/>
            <a:ext cx="118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무드등(제작)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7896300" y="2451025"/>
            <a:ext cx="118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심박변이도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7580975" y="2340148"/>
            <a:ext cx="1569024" cy="1184868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177325" y="1072600"/>
            <a:ext cx="1507500" cy="3586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205725" y="0"/>
            <a:ext cx="6237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시나리오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l="5017" t="67534" r="82845"/>
          <a:stretch/>
        </p:blipFill>
        <p:spPr>
          <a:xfrm>
            <a:off x="603213" y="3025775"/>
            <a:ext cx="694429" cy="7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l="3031" r="83565" b="50833"/>
          <a:stretch/>
        </p:blipFill>
        <p:spPr>
          <a:xfrm>
            <a:off x="697813" y="1242025"/>
            <a:ext cx="506381" cy="7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71950" y="1930975"/>
            <a:ext cx="14322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Calibri"/>
                <a:ea typeface="Calibri"/>
                <a:cs typeface="Calibri"/>
                <a:sym typeface="Calibri"/>
              </a:rPr>
              <a:t>스마트밴드(제작)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- 심박변이도(HRV)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심박수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R-R interval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96675" y="3712175"/>
            <a:ext cx="15075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Calibri"/>
                <a:ea typeface="Calibri"/>
                <a:cs typeface="Calibri"/>
                <a:sym typeface="Calibri"/>
              </a:rPr>
              <a:t>얼굴인식/ 감정분석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- 행복,슬픔,중립 등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- positive/negative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2013925" y="2132950"/>
            <a:ext cx="1569000" cy="1625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  <p:sp>
        <p:nvSpPr>
          <p:cNvPr id="106" name="Google Shape;106;p20"/>
          <p:cNvSpPr txBox="1"/>
          <p:nvPr/>
        </p:nvSpPr>
        <p:spPr>
          <a:xfrm>
            <a:off x="2081875" y="2475550"/>
            <a:ext cx="15921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다음 기준을 사용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- 심박변이도(HRV)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- 심박수(HR)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- 표정(감정)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45525" y="848250"/>
            <a:ext cx="971100" cy="34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 1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17225" y="1838750"/>
            <a:ext cx="1569000" cy="5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OUTPUT1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스트레스 판별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7604833" y="2661100"/>
            <a:ext cx="1493775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0000"/>
                </a:solidFill>
              </a:rPr>
              <a:t>스트레스 지수 감소</a:t>
            </a:r>
            <a:endParaRPr sz="1200"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rgbClr val="FF0000"/>
                </a:solidFill>
              </a:rPr>
              <a:t>스트레스 완화</a:t>
            </a:r>
            <a:endParaRPr sz="1200" b="1" dirty="0">
              <a:solidFill>
                <a:srgbClr val="FF0000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1694875" y="2819650"/>
            <a:ext cx="3057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7264725" y="2809900"/>
            <a:ext cx="3480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20"/>
          <p:cNvGrpSpPr/>
          <p:nvPr/>
        </p:nvGrpSpPr>
        <p:grpSpPr>
          <a:xfrm>
            <a:off x="5281447" y="850726"/>
            <a:ext cx="2299528" cy="3858967"/>
            <a:chOff x="5035649" y="811571"/>
            <a:chExt cx="2607766" cy="3914554"/>
          </a:xfrm>
        </p:grpSpPr>
        <p:sp>
          <p:nvSpPr>
            <p:cNvPr id="113" name="Google Shape;113;p20"/>
            <p:cNvSpPr/>
            <p:nvPr/>
          </p:nvSpPr>
          <p:spPr>
            <a:xfrm>
              <a:off x="5273150" y="1139625"/>
              <a:ext cx="2060400" cy="35865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FF"/>
                </a:highlight>
              </a:endParaRPr>
            </a:p>
          </p:txBody>
        </p:sp>
        <p:pic>
          <p:nvPicPr>
            <p:cNvPr id="114" name="Google Shape;114;p20"/>
            <p:cNvPicPr preferRelativeResize="0"/>
            <p:nvPr/>
          </p:nvPicPr>
          <p:blipFill rotWithShape="1">
            <a:blip r:embed="rId3">
              <a:alphaModFix/>
            </a:blip>
            <a:srcRect l="23083" t="9108" r="62012" b="47622"/>
            <a:stretch/>
          </p:blipFill>
          <p:spPr>
            <a:xfrm>
              <a:off x="5900209" y="1389659"/>
              <a:ext cx="811245" cy="789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0"/>
            <p:cNvPicPr preferRelativeResize="0"/>
            <p:nvPr/>
          </p:nvPicPr>
          <p:blipFill rotWithShape="1">
            <a:blip r:embed="rId3">
              <a:alphaModFix/>
            </a:blip>
            <a:srcRect l="25556" t="64925" r="63907" b="1676"/>
            <a:stretch/>
          </p:blipFill>
          <p:spPr>
            <a:xfrm>
              <a:off x="5624361" y="3070933"/>
              <a:ext cx="694422" cy="7898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0"/>
            <p:cNvSpPr txBox="1"/>
            <p:nvPr/>
          </p:nvSpPr>
          <p:spPr>
            <a:xfrm>
              <a:off x="5358572" y="2107350"/>
              <a:ext cx="20604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Calibri"/>
                  <a:ea typeface="Calibri"/>
                  <a:cs typeface="Calibri"/>
                  <a:sym typeface="Calibri"/>
                </a:rPr>
                <a:t>무드등(제작)</a:t>
              </a:r>
              <a:endParaRPr sz="12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Calibri"/>
                  <a:ea typeface="Calibri"/>
                  <a:cs typeface="Calibri"/>
                  <a:sym typeface="Calibri"/>
                </a:rPr>
                <a:t>감정에 따라 색상 변화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Calibri"/>
                  <a:ea typeface="Calibri"/>
                  <a:cs typeface="Calibri"/>
                  <a:sym typeface="Calibri"/>
                </a:rPr>
                <a:t>(우울할 때, 주황색 빛 등)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0"/>
            <p:cNvSpPr txBox="1"/>
            <p:nvPr/>
          </p:nvSpPr>
          <p:spPr>
            <a:xfrm>
              <a:off x="5304614" y="3860825"/>
              <a:ext cx="2132100" cy="78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Calibri"/>
                  <a:ea typeface="Calibri"/>
                  <a:cs typeface="Calibri"/>
                  <a:sym typeface="Calibri"/>
                </a:rPr>
                <a:t>음악 재생</a:t>
              </a:r>
              <a:endParaRPr sz="12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Calibri"/>
                  <a:ea typeface="Calibri"/>
                  <a:cs typeface="Calibri"/>
                  <a:sym typeface="Calibri"/>
                </a:rPr>
                <a:t>- 심신 안정을 위한 노래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Calibri"/>
                  <a:ea typeface="Calibri"/>
                  <a:cs typeface="Calibri"/>
                  <a:sym typeface="Calibri"/>
                </a:rPr>
                <a:t>- 행복감유지해주는 노래 등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0"/>
            <p:cNvSpPr txBox="1"/>
            <p:nvPr/>
          </p:nvSpPr>
          <p:spPr>
            <a:xfrm>
              <a:off x="5035649" y="811571"/>
              <a:ext cx="2607766" cy="54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OUTPUT2</a:t>
              </a:r>
              <a:endParaRPr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스트레스 완화를 위한 기능</a:t>
              </a:r>
              <a:endParaRPr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l="42644" t="76853" r="51074" b="9212"/>
            <a:stretch/>
          </p:blipFill>
          <p:spPr>
            <a:xfrm>
              <a:off x="6587675" y="3070928"/>
              <a:ext cx="385199" cy="334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3">
              <a:alphaModFix/>
            </a:blip>
            <a:srcRect l="42644" t="76853" r="51074" b="9212"/>
            <a:stretch/>
          </p:blipFill>
          <p:spPr>
            <a:xfrm>
              <a:off x="6336175" y="3374903"/>
              <a:ext cx="385199" cy="334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20"/>
          <p:cNvGrpSpPr/>
          <p:nvPr/>
        </p:nvGrpSpPr>
        <p:grpSpPr>
          <a:xfrm>
            <a:off x="3913650" y="1838738"/>
            <a:ext cx="1246800" cy="1972988"/>
            <a:chOff x="3989850" y="1838738"/>
            <a:chExt cx="1246800" cy="1972988"/>
          </a:xfrm>
        </p:grpSpPr>
        <p:sp>
          <p:nvSpPr>
            <p:cNvPr id="122" name="Google Shape;122;p20"/>
            <p:cNvSpPr/>
            <p:nvPr/>
          </p:nvSpPr>
          <p:spPr>
            <a:xfrm>
              <a:off x="4004550" y="2078325"/>
              <a:ext cx="1232100" cy="17334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FF"/>
                </a:highlight>
              </a:endParaRPr>
            </a:p>
          </p:txBody>
        </p:sp>
        <p:pic>
          <p:nvPicPr>
            <p:cNvPr id="123" name="Google Shape;12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67363" y="2354050"/>
              <a:ext cx="506375" cy="72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20"/>
            <p:cNvSpPr txBox="1"/>
            <p:nvPr/>
          </p:nvSpPr>
          <p:spPr>
            <a:xfrm>
              <a:off x="3989850" y="3081850"/>
              <a:ext cx="12321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latin typeface="Calibri"/>
                  <a:ea typeface="Calibri"/>
                  <a:cs typeface="Calibri"/>
                  <a:sym typeface="Calibri"/>
                </a:rPr>
                <a:t>음성인식</a:t>
              </a:r>
              <a:endParaRPr sz="12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스트레스에 따라 음악 재생여부 질문</a:t>
              </a:r>
              <a:r>
                <a:rPr lang="ko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2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0"/>
            <p:cNvSpPr txBox="1"/>
            <p:nvPr/>
          </p:nvSpPr>
          <p:spPr>
            <a:xfrm>
              <a:off x="4127700" y="1838738"/>
              <a:ext cx="971100" cy="34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INPUT 2</a:t>
              </a:r>
              <a:endPara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20"/>
          <p:cNvSpPr/>
          <p:nvPr/>
        </p:nvSpPr>
        <p:spPr>
          <a:xfrm>
            <a:off x="5172134" y="2819650"/>
            <a:ext cx="3057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3596275" y="2819650"/>
            <a:ext cx="3480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205725" y="0"/>
            <a:ext cx="6237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스트레스 관리의 목적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786025" y="860800"/>
            <a:ext cx="73923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Calibri"/>
                <a:ea typeface="Calibri"/>
                <a:cs typeface="Calibri"/>
                <a:sym typeface="Calibri"/>
              </a:rPr>
              <a:t>누적 스트레스를 관리하여 현대인의 건강을 챙기는 것이 목표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4" name="Google Shape;134;p21"/>
          <p:cNvGraphicFramePr/>
          <p:nvPr/>
        </p:nvGraphicFramePr>
        <p:xfrm>
          <a:off x="852050" y="1437825"/>
          <a:ext cx="7239000" cy="1432500"/>
        </p:xfrm>
        <a:graphic>
          <a:graphicData uri="http://schemas.openxmlformats.org/drawingml/2006/table">
            <a:tbl>
              <a:tblPr>
                <a:noFill/>
                <a:tableStyleId>{84B6D018-E119-4B8C-83FC-E11919CBBBF6}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만성 피로를 유발하는 누적 스트레스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사람의 기대 수명이 높아지고 있는 추세이지만 현대인들의 삶의 질은 하락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만성피로의 원인은 누적되는 스트레스에 의한 피로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만성 피로 증후군 환자들의 특징적인 증상으로 초기 독감과 유사한 증상이 갑자기 나타나기도 하며 하루 아침에 활동 불능의 상태에 이르기까지 함.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5" name="Google Shape;135;p21"/>
          <p:cNvSpPr/>
          <p:nvPr/>
        </p:nvSpPr>
        <p:spPr>
          <a:xfrm rot="5400000">
            <a:off x="4260500" y="2655563"/>
            <a:ext cx="422100" cy="950100"/>
          </a:xfrm>
          <a:prstGeom prst="homePlate">
            <a:avLst>
              <a:gd name="adj" fmla="val 64351"/>
            </a:avLst>
          </a:prstGeom>
          <a:gradFill>
            <a:gsLst>
              <a:gs pos="0">
                <a:srgbClr val="119DDA"/>
              </a:gs>
              <a:gs pos="100000">
                <a:srgbClr val="0D598A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6" name="Google Shape;136;p21"/>
          <p:cNvGraphicFramePr/>
          <p:nvPr/>
        </p:nvGraphicFramePr>
        <p:xfrm>
          <a:off x="876300" y="3333750"/>
          <a:ext cx="7239000" cy="1432500"/>
        </p:xfrm>
        <a:graphic>
          <a:graphicData uri="http://schemas.openxmlformats.org/drawingml/2006/table">
            <a:tbl>
              <a:tblPr>
                <a:noFill/>
                <a:tableStyleId>{84B6D018-E119-4B8C-83FC-E11919CBBBF6}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스트레스로 인한 생리적인 변화를 측정하기 위해 생체 신호를 측정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스트레스 인자에 노출되면 인체는 이에 저항 혹은 적응하기 위해서 교감신경계를 활성하고 부교감신경계의 작용을 억제하려고함.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그 결과로 혈압 및 심장 박동수의 증가, 근육의 긴장, 위와 장의 운동 감소 등과 같은 생리적 변화를 보임.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268650" y="912188"/>
            <a:ext cx="86067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Calibri"/>
                <a:ea typeface="Calibri"/>
                <a:cs typeface="Calibri"/>
                <a:sym typeface="Calibri"/>
              </a:rPr>
              <a:t>“  Thermal Comfort and Stress Recognition in Office Environment”</a:t>
            </a:r>
            <a:r>
              <a:rPr lang="ko" sz="1800"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             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12050" y="1523750"/>
            <a:ext cx="8919900" cy="25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8100" lvl="0" indent="-3429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-"/>
            </a:pPr>
            <a:r>
              <a:rPr lang="ko" sz="1800" dirty="0">
                <a:solidFill>
                  <a:srgbClr val="222222"/>
                </a:solidFill>
              </a:rPr>
              <a:t>논문의 데이터는 일반적인 사무(예 : 보고서 작성, 프리젠테이션, 이메일 읽기 및 정보 검색)를 하는 25 명의 피실험자들을 대상으로 한 실험 결과임.</a:t>
            </a:r>
            <a:endParaRPr sz="1800" dirty="0">
              <a:solidFill>
                <a:srgbClr val="222222"/>
              </a:solidFill>
            </a:endParaRPr>
          </a:p>
          <a:p>
            <a:pPr marL="45720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22222"/>
              </a:solidFill>
            </a:endParaRPr>
          </a:p>
          <a:p>
            <a:pPr marL="457200" marR="38100" lvl="0" indent="-3429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-"/>
            </a:pPr>
            <a:r>
              <a:rPr lang="ko" sz="1800" dirty="0">
                <a:solidFill>
                  <a:srgbClr val="222222"/>
                </a:solidFill>
              </a:rPr>
              <a:t>각 참가자는 세 가지 다른 근무 조건을 겪음.</a:t>
            </a:r>
            <a:endParaRPr sz="1800" dirty="0">
              <a:solidFill>
                <a:srgbClr val="222222"/>
              </a:solidFill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222222"/>
                </a:solidFill>
              </a:rPr>
              <a:t>	1_ NO STRESS : </a:t>
            </a:r>
            <a:r>
              <a:rPr lang="ko" sz="1200" dirty="0">
                <a:solidFill>
                  <a:schemeClr val="dk1"/>
                </a:solidFill>
              </a:rPr>
              <a:t>피실험자는 최대 작업 기간을 알지 못함. 시간에 대한 압박이 없음</a:t>
            </a:r>
            <a:endParaRPr sz="1200" dirty="0">
              <a:solidFill>
                <a:schemeClr val="dk1"/>
              </a:solidFill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222222"/>
                </a:solidFill>
              </a:rPr>
              <a:t>	2_TIME PRESSURE : </a:t>
            </a:r>
            <a:r>
              <a:rPr lang="ko" sz="1200" dirty="0">
                <a:solidFill>
                  <a:schemeClr val="dk1"/>
                </a:solidFill>
              </a:rPr>
              <a:t>작업 완료 시간을 기존 시간의 2/3로 단축시킴.</a:t>
            </a:r>
            <a:endParaRPr sz="1200" dirty="0">
              <a:solidFill>
                <a:schemeClr val="dk1"/>
              </a:solidFill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	</a:t>
            </a:r>
            <a:r>
              <a:rPr lang="ko" sz="1800" dirty="0">
                <a:solidFill>
                  <a:schemeClr val="dk1"/>
                </a:solidFill>
              </a:rPr>
              <a:t>3_INTERRUPTION : </a:t>
            </a:r>
            <a:r>
              <a:rPr lang="ko" sz="1200" dirty="0">
                <a:solidFill>
                  <a:srgbClr val="222222"/>
                </a:solidFill>
              </a:rPr>
              <a:t>참가자들은 할당 된 작업 중에 8 개의 이메일을 받았음. 일부 이메일은 자신의 작업과</a:t>
            </a:r>
            <a:endParaRPr sz="1200" dirty="0">
              <a:solidFill>
                <a:srgbClr val="222222"/>
              </a:solidFill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222222"/>
                </a:solidFill>
              </a:rPr>
              <a:t>                                                  관련이 있지만 다른 이메일은 작업과 관련이 없고 참가자들은 특정 행동을 하는 것을 요청받았음.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315500" y="951025"/>
            <a:ext cx="8313300" cy="493200"/>
          </a:xfrm>
          <a:prstGeom prst="rect">
            <a:avLst/>
          </a:prstGeom>
          <a:noFill/>
          <a:ln w="38100" cap="flat" cmpd="sng">
            <a:solidFill>
              <a:srgbClr val="1776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281925" y="0"/>
            <a:ext cx="6237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심박변이도 관련 dataset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00" y="1282350"/>
            <a:ext cx="8740849" cy="4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227450" y="877275"/>
            <a:ext cx="7293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논문에서 활용된 실제 dataset을 바탕으로 스트레스 지수 도출 모델 생성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025" y="1854465"/>
            <a:ext cx="2600926" cy="30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3852125" y="1854475"/>
            <a:ext cx="42264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train data : 369290 개,  test data : 41034개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ko" sz="1200">
                <a:latin typeface="Calibri"/>
                <a:ea typeface="Calibri"/>
                <a:cs typeface="Calibri"/>
                <a:sym typeface="Calibri"/>
              </a:rPr>
              <a:t>36개 feature 중 6개의 feature 선택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-"/>
            </a:pPr>
            <a:r>
              <a:rPr lang="ko" sz="1200" b="1">
                <a:latin typeface="Calibri"/>
                <a:ea typeface="Calibri"/>
                <a:cs typeface="Calibri"/>
                <a:sym typeface="Calibri"/>
              </a:rPr>
              <a:t>RMSSD</a:t>
            </a: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 (Root Mean Square of the Successive Differences) : 인접한 NN간격의 차이에 대한 제곱의 합을 평균하여 이에 대한 제곱근으로 표현한 것이다.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200" b="1">
                <a:latin typeface="Calibri"/>
                <a:ea typeface="Calibri"/>
                <a:cs typeface="Calibri"/>
                <a:sym typeface="Calibri"/>
              </a:rPr>
              <a:t>HF(High frequency band) </a:t>
            </a:r>
            <a:r>
              <a:rPr lang="ko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고주파대는 0.15-0.4 Hz 사이의 주파수영역으로서 호흡 주기와 연관된 심박변이와 연관되어 있어서 호흡부정맥이 라고도 불린다. 이것은 부교감신경계의 활동에 의해서 조 절된다</a:t>
            </a:r>
            <a:r>
              <a:rPr lang="ko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ko" sz="1200" b="1">
                <a:latin typeface="Calibri"/>
                <a:ea typeface="Calibri"/>
                <a:cs typeface="Calibri"/>
                <a:sym typeface="Calibri"/>
              </a:rPr>
              <a:t>LF(Low frequency band) :</a:t>
            </a:r>
            <a:r>
              <a:rPr lang="ko" sz="1000">
                <a:latin typeface="Calibri"/>
                <a:ea typeface="Calibri"/>
                <a:cs typeface="Calibri"/>
                <a:sym typeface="Calibri"/>
              </a:rPr>
              <a:t>저주파대는 0.04-0.15 Hz 사이의 주파수영역으로서 교감 신경계와 부교감신경계 모두에서 조절을 받는다.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281925" y="0"/>
            <a:ext cx="6237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심박변이도 관련 </a:t>
            </a:r>
            <a:r>
              <a:rPr lang="ko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205725" y="0"/>
            <a:ext cx="71889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스트레스 판별 모델링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l="10493" t="9416" r="18124" b="8414"/>
          <a:stretch/>
        </p:blipFill>
        <p:spPr>
          <a:xfrm>
            <a:off x="2521700" y="2183975"/>
            <a:ext cx="2775875" cy="2284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24"/>
          <p:cNvGraphicFramePr/>
          <p:nvPr/>
        </p:nvGraphicFramePr>
        <p:xfrm>
          <a:off x="820413" y="136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{84B6D018-E119-4B8C-83FC-E11919CBBBF6}</a:tableStyleId>
              </a:tblPr>
              <a:tblGrid>
                <a:gridCol w="166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0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모델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Random Forest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Light Gradient Boosting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Accuracy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0.9999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0.9988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5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Confusion Matrix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 l="15119" t="5670" r="23270" b="9186"/>
          <a:stretch/>
        </p:blipFill>
        <p:spPr>
          <a:xfrm>
            <a:off x="5385650" y="2142775"/>
            <a:ext cx="2890901" cy="23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540700" y="880350"/>
            <a:ext cx="30015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Calibri"/>
                <a:ea typeface="Calibri"/>
                <a:cs typeface="Calibri"/>
                <a:sym typeface="Calibri"/>
              </a:rPr>
              <a:t>SWELL dataset 이용하여 모델링 진행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205725" y="0"/>
            <a:ext cx="71889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4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205725" y="879375"/>
            <a:ext cx="85062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Calibri"/>
                <a:ea typeface="Calibri"/>
                <a:cs typeface="Calibri"/>
                <a:sym typeface="Calibri"/>
              </a:rPr>
              <a:t>심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 데이터 분석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우리의 센서로는 비정상 데이터가 대부분임/ 정상적 데이터가 거의 안나옴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교육용인 아두이노와 아두이노 센서로는 측정에 어려움이 있음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심박 측정 전용 기판, 센서를 사용할 예정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75" y="2571750"/>
            <a:ext cx="3818926" cy="21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325" y="2527075"/>
            <a:ext cx="4103725" cy="21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1228275" y="2144250"/>
            <a:ext cx="2059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Calibri"/>
                <a:ea typeface="Calibri"/>
                <a:cs typeface="Calibri"/>
                <a:sym typeface="Calibri"/>
              </a:rPr>
              <a:t>비정상 데이터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5702700" y="2144250"/>
            <a:ext cx="1956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Calibri"/>
                <a:ea typeface="Calibri"/>
                <a:cs typeface="Calibri"/>
                <a:sym typeface="Calibri"/>
              </a:rPr>
              <a:t>정상 데이터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2E8B0C6BA2294DA2209A7622C098EB" ma:contentTypeVersion="8" ma:contentTypeDescription="새 문서를 만듭니다." ma:contentTypeScope="" ma:versionID="4aa15b388e24ad8a8f424e9f983efd46">
  <xsd:schema xmlns:xsd="http://www.w3.org/2001/XMLSchema" xmlns:xs="http://www.w3.org/2001/XMLSchema" xmlns:p="http://schemas.microsoft.com/office/2006/metadata/properties" xmlns:ns2="543d2486-2a04-4acb-ba77-2b2b55631bfc" targetNamespace="http://schemas.microsoft.com/office/2006/metadata/properties" ma:root="true" ma:fieldsID="15e4fc486bc32e84357610f4ac3af908" ns2:_="">
    <xsd:import namespace="543d2486-2a04-4acb-ba77-2b2b55631b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d2486-2a04-4acb-ba77-2b2b55631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6DFFEE-3CE9-4934-895C-6485936E4CC6}"/>
</file>

<file path=customXml/itemProps2.xml><?xml version="1.0" encoding="utf-8"?>
<ds:datastoreItem xmlns:ds="http://schemas.openxmlformats.org/officeDocument/2006/customXml" ds:itemID="{4A72826C-C569-49A0-A887-D39BD35B383D}"/>
</file>

<file path=customXml/itemProps3.xml><?xml version="1.0" encoding="utf-8"?>
<ds:datastoreItem xmlns:ds="http://schemas.openxmlformats.org/officeDocument/2006/customXml" ds:itemID="{76391F4E-62AB-425C-BE30-36DB5BBA2E0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Office PowerPoint</Application>
  <PresentationFormat>화면 슬라이드 쇼(16:9)</PresentationFormat>
  <Paragraphs>178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 춘화</cp:lastModifiedBy>
  <cp:revision>1</cp:revision>
  <dcterms:modified xsi:type="dcterms:W3CDTF">2019-12-06T01:08:07Z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0x010100802E8B0C6BA2294DA2209A7622C098EB</vt:lpwstr>
  </property>
</Properties>
</file>